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8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cket7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2531">
            <a:off x="5549163" y="1756449"/>
            <a:ext cx="1097280" cy="556207"/>
          </a:xfrm>
          <a:prstGeom prst="rect">
            <a:avLst/>
          </a:prstGeom>
        </p:spPr>
      </p:pic>
      <p:pic>
        <p:nvPicPr>
          <p:cNvPr id="13" name="Picture 12" descr="ticket8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712257">
            <a:off x="5383242" y="2155148"/>
            <a:ext cx="1097280" cy="5562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70248"/>
            <a:ext cx="7772400" cy="97840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257800"/>
            <a:ext cx="7772400" cy="87782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3EDC7-5709-CF47-BC00-CDECA99D5DD6}" type="datetimeFigureOut">
              <a:rPr lang="en-US" smtClean="0"/>
              <a:pPr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D8441-F9FF-F54E-8FD1-82CEDC147B6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42-1639349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6386" y="304800"/>
            <a:ext cx="3427214" cy="434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5082" y="969264"/>
            <a:ext cx="3657600" cy="1161288"/>
          </a:xfrm>
        </p:spPr>
        <p:txBody>
          <a:bodyPr anchor="b">
            <a:noAutofit/>
          </a:bodyPr>
          <a:lstStyle>
            <a:lvl1pPr algn="l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63388" y="510988"/>
            <a:ext cx="3657600" cy="5553636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853" y="2130552"/>
            <a:ext cx="3657600" cy="358444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3EDC7-5709-CF47-BC00-CDECA99D5DD6}" type="datetimeFigureOut">
              <a:rPr lang="en-US" smtClean="0"/>
              <a:pPr/>
              <a:t>4/19/12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D8441-F9FF-F54E-8FD1-82CEDC147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1376"/>
            <a:ext cx="7776882" cy="1014984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457199"/>
            <a:ext cx="5486400" cy="3644153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3EDC7-5709-CF47-BC00-CDECA99D5DD6}" type="datetimeFigureOut">
              <a:rPr lang="en-US" smtClean="0"/>
              <a:pPr/>
              <a:t>4/19/12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D8441-F9FF-F54E-8FD1-82CEDC147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tory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5141"/>
            <a:ext cx="7776882" cy="1013011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3EDC7-5709-CF47-BC00-CDECA99D5DD6}" type="datetimeFigureOut">
              <a:rPr lang="en-US" smtClean="0"/>
              <a:pPr/>
              <a:t>4/19/12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D8441-F9FF-F54E-8FD1-82CEDC147B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68580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>
            <a:off x="341249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>
            <a:off x="341249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18" name="Picture Placeholder 2"/>
          <p:cNvSpPr>
            <a:spLocks noGrp="1"/>
          </p:cNvSpPr>
          <p:nvPr>
            <p:ph type="pic" idx="16"/>
          </p:nvPr>
        </p:nvSpPr>
        <p:spPr>
          <a:xfrm>
            <a:off x="613918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19" name="Picture Placeholder 2"/>
          <p:cNvSpPr>
            <a:spLocks noGrp="1"/>
          </p:cNvSpPr>
          <p:nvPr>
            <p:ph type="pic" idx="17"/>
          </p:nvPr>
        </p:nvSpPr>
        <p:spPr>
          <a:xfrm>
            <a:off x="613918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3EDC7-5709-CF47-BC00-CDECA99D5DD6}" type="datetimeFigureOut">
              <a:rPr lang="en-US" smtClean="0"/>
              <a:pPr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D8441-F9FF-F54E-8FD1-82CEDC147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3400"/>
            <a:ext cx="1600200" cy="5592763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6019800" cy="5592763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3EDC7-5709-CF47-BC00-CDECA99D5DD6}" type="datetimeFigureOut">
              <a:rPr lang="en-US" smtClean="0"/>
              <a:pPr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D8441-F9FF-F54E-8FD1-82CEDC147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69141"/>
            <a:ext cx="7770813" cy="4257022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3EDC7-5709-CF47-BC00-CDECA99D5DD6}" type="datetimeFigureOut">
              <a:rPr lang="en-US" smtClean="0"/>
              <a:pPr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D8441-F9FF-F54E-8FD1-82CEDC147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ticket7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399111">
            <a:off x="6492546" y="1596318"/>
            <a:ext cx="2212848" cy="1121684"/>
          </a:xfrm>
          <a:prstGeom prst="rect">
            <a:avLst/>
          </a:prstGeom>
        </p:spPr>
      </p:pic>
      <p:pic>
        <p:nvPicPr>
          <p:cNvPr id="12" name="Picture 11" descr="ticket8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78374">
            <a:off x="5944691" y="2294396"/>
            <a:ext cx="2212848" cy="11216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67200"/>
            <a:ext cx="7772400" cy="977153"/>
          </a:xfrm>
        </p:spPr>
        <p:txBody>
          <a:bodyPr anchor="b" anchorCtr="0">
            <a:noAutofit/>
          </a:bodyPr>
          <a:lstStyle>
            <a:lvl1pPr>
              <a:defRPr sz="54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9" y="5257800"/>
            <a:ext cx="7770813" cy="874058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3EDC7-5709-CF47-BC00-CDECA99D5DD6}" type="datetimeFigureOut">
              <a:rPr lang="en-US" smtClean="0"/>
              <a:pPr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D8441-F9FF-F54E-8FD1-82CEDC147B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540000">
            <a:off x="2056196" y="424650"/>
            <a:ext cx="5031609" cy="337580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0813" cy="1743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756647"/>
            <a:ext cx="7770813" cy="1281953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3EDC7-5709-CF47-BC00-CDECA99D5DD6}" type="datetimeFigureOut">
              <a:rPr lang="en-US" smtClean="0"/>
              <a:pPr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D8441-F9FF-F54E-8FD1-82CEDC147B6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ticket7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399111">
            <a:off x="6035346" y="4568119"/>
            <a:ext cx="2212848" cy="1121684"/>
          </a:xfrm>
          <a:prstGeom prst="rect">
            <a:avLst/>
          </a:prstGeom>
        </p:spPr>
      </p:pic>
      <p:pic>
        <p:nvPicPr>
          <p:cNvPr id="12" name="Picture 11" descr="ticket8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218495">
            <a:off x="5236620" y="5036281"/>
            <a:ext cx="2212848" cy="11216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4733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3EDC7-5709-CF47-BC00-CDECA99D5DD6}" type="datetimeFigureOut">
              <a:rPr lang="en-US" smtClean="0"/>
              <a:pPr/>
              <a:t>4/19/12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D8441-F9FF-F54E-8FD1-82CEDC147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45526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45526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3EDC7-5709-CF47-BC00-CDECA99D5DD6}" type="datetimeFigureOut">
              <a:rPr lang="en-US" smtClean="0"/>
              <a:pPr/>
              <a:t>4/19/12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D8441-F9FF-F54E-8FD1-82CEDC147B6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86205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936966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3EDC7-5709-CF47-BC00-CDECA99D5DD6}" type="datetimeFigureOut">
              <a:rPr lang="en-US" smtClean="0"/>
              <a:pPr/>
              <a:t>4/19/12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D8441-F9FF-F54E-8FD1-82CEDC147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3EDC7-5709-CF47-BC00-CDECA99D5DD6}" type="datetimeFigureOut">
              <a:rPr lang="en-US" smtClean="0"/>
              <a:pPr/>
              <a:t>4/19/12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D8441-F9FF-F54E-8FD1-82CEDC147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5" y="971550"/>
            <a:ext cx="3657600" cy="1162050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457200"/>
            <a:ext cx="3657600" cy="5668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5" y="2133601"/>
            <a:ext cx="3657600" cy="3581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3EDC7-5709-CF47-BC00-CDECA99D5DD6}" type="datetimeFigureOut">
              <a:rPr lang="en-US" smtClean="0"/>
              <a:pPr/>
              <a:t>4/19/12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D8441-F9FF-F54E-8FD1-82CEDC147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752600"/>
            <a:ext cx="7770813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043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22A3EDC7-5709-CF47-BC00-CDECA99D5DD6}" type="datetimeFigureOut">
              <a:rPr lang="en-US" smtClean="0"/>
              <a:pPr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29100" y="635635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40AD8441-F9FF-F54E-8FD1-82CEDC147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Tx/>
        <a:buBlip>
          <a:blip r:embed="rId16"/>
        </a:buBlip>
        <a:defRPr sz="22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20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270248"/>
            <a:ext cx="9143999" cy="978408"/>
          </a:xfrm>
        </p:spPr>
        <p:txBody>
          <a:bodyPr/>
          <a:lstStyle/>
          <a:p>
            <a:r>
              <a:rPr lang="en-US" altLang="zh-CN" dirty="0" smtClean="0"/>
              <a:t>《</a:t>
            </a:r>
            <a:r>
              <a:rPr lang="zh-CN" altLang="en-US" dirty="0" smtClean="0"/>
              <a:t>雷雨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的结构艺术和语言艺术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为什么说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雷雨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完善了中国现代话剧的结构艺术？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068" y="1869141"/>
            <a:ext cx="8906932" cy="4768726"/>
          </a:xfrm>
        </p:spPr>
        <p:txBody>
          <a:bodyPr numCol="2"/>
          <a:lstStyle/>
          <a:p>
            <a:r>
              <a:rPr lang="zh-CN" altLang="en-US" sz="6000" dirty="0" smtClean="0"/>
              <a:t>结构艺术的意义：</a:t>
            </a:r>
            <a:endParaRPr lang="en-GB" altLang="zh-CN" sz="6000" dirty="0" smtClean="0"/>
          </a:p>
          <a:p>
            <a:r>
              <a:rPr lang="zh-CN" altLang="en-US" sz="6000" dirty="0" smtClean="0"/>
              <a:t>生命</a:t>
            </a:r>
            <a:endParaRPr lang="en-GB" altLang="zh-CN" sz="6000" dirty="0" smtClean="0"/>
          </a:p>
          <a:p>
            <a:r>
              <a:rPr lang="zh-CN" altLang="en-US" sz="6000" dirty="0" smtClean="0"/>
              <a:t>有限，开拓</a:t>
            </a:r>
            <a:endParaRPr lang="en-GB" altLang="zh-CN" sz="6000" dirty="0" smtClean="0"/>
          </a:p>
          <a:p>
            <a:r>
              <a:rPr lang="zh-CN" altLang="en-US" sz="6000" dirty="0" smtClean="0"/>
              <a:t>对话</a:t>
            </a:r>
            <a:endParaRPr lang="en-GB" altLang="zh-CN" sz="6000" dirty="0" smtClean="0"/>
          </a:p>
          <a:p>
            <a:r>
              <a:rPr lang="zh-CN" altLang="en-US" sz="6000" dirty="0" smtClean="0"/>
              <a:t>矛盾</a:t>
            </a:r>
            <a:endParaRPr lang="en-GB" altLang="zh-CN" sz="6000" dirty="0" smtClean="0"/>
          </a:p>
          <a:p>
            <a:r>
              <a:rPr lang="zh-CN" altLang="en-US" sz="6000" dirty="0" smtClean="0"/>
              <a:t>趣味</a:t>
            </a:r>
            <a:endParaRPr lang="en-US" altLang="zh-CN" sz="6000" dirty="0" smtClean="0"/>
          </a:p>
          <a:p>
            <a:pPr>
              <a:buNone/>
            </a:pPr>
            <a:endParaRPr lang="en-GB" altLang="zh-CN" sz="2600" dirty="0" smtClean="0"/>
          </a:p>
          <a:p>
            <a:pPr>
              <a:buNone/>
            </a:pP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结构的整体设计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69140"/>
            <a:ext cx="8839200" cy="4988860"/>
          </a:xfrm>
        </p:spPr>
        <p:txBody>
          <a:bodyPr numCol="2">
            <a:normAutofit lnSpcReduction="10000"/>
          </a:bodyPr>
          <a:lstStyle/>
          <a:p>
            <a:r>
              <a:rPr lang="zh-CN" altLang="zh-CN" dirty="0" smtClean="0"/>
              <a:t>《</a:t>
            </a:r>
            <a:r>
              <a:rPr lang="zh-CN" altLang="en-US" dirty="0" smtClean="0"/>
              <a:t>雷雨</a:t>
            </a:r>
            <a:r>
              <a:rPr lang="en-US" altLang="zh-CN" dirty="0" smtClean="0"/>
              <a:t>》</a:t>
            </a:r>
            <a:r>
              <a:rPr lang="zh-CN" altLang="en-US" dirty="0" smtClean="0"/>
              <a:t>：</a:t>
            </a:r>
            <a:endParaRPr lang="en-GB" altLang="zh-CN" dirty="0" smtClean="0"/>
          </a:p>
          <a:p>
            <a:r>
              <a:rPr lang="zh-CN" altLang="en-US" dirty="0" smtClean="0"/>
              <a:t>三十年－</a:t>
            </a:r>
            <a:endParaRPr lang="en-GB" altLang="zh-CN" dirty="0" smtClean="0"/>
          </a:p>
          <a:p>
            <a:r>
              <a:rPr lang="zh-CN" altLang="en-US" dirty="0" smtClean="0"/>
              <a:t>鲁妈</a:t>
            </a:r>
            <a:endParaRPr lang="en-GB" altLang="zh-CN" dirty="0" smtClean="0"/>
          </a:p>
          <a:p>
            <a:r>
              <a:rPr lang="zh-CN" altLang="en-US" dirty="0" smtClean="0"/>
              <a:t>鲁贵</a:t>
            </a:r>
            <a:endParaRPr lang="en-GB" altLang="zh-CN" dirty="0" smtClean="0"/>
          </a:p>
          <a:p>
            <a:r>
              <a:rPr lang="zh-CN" altLang="en-US" dirty="0" smtClean="0"/>
              <a:t>鲁大海</a:t>
            </a:r>
            <a:endParaRPr lang="en-GB" altLang="zh-CN" dirty="0" smtClean="0"/>
          </a:p>
          <a:p>
            <a:r>
              <a:rPr lang="zh-CN" altLang="en-US" dirty="0" smtClean="0"/>
              <a:t>周朴园</a:t>
            </a:r>
            <a:endParaRPr lang="en-GB" altLang="zh-CN" dirty="0" smtClean="0"/>
          </a:p>
          <a:p>
            <a:r>
              <a:rPr lang="zh-CN" altLang="en-US" dirty="0" smtClean="0"/>
              <a:t>繁漪</a:t>
            </a:r>
            <a:endParaRPr lang="en-GB" altLang="zh-CN" dirty="0" smtClean="0"/>
          </a:p>
          <a:p>
            <a:r>
              <a:rPr lang="zh-CN" altLang="en-US" dirty="0" smtClean="0"/>
              <a:t>周萍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一气呵成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>
                <a:solidFill>
                  <a:srgbClr val="FFFF00"/>
                </a:solidFill>
              </a:rPr>
              <a:t>结构的容量</a:t>
            </a:r>
            <a:endParaRPr lang="en-GB" altLang="zh-CN" dirty="0" smtClean="0">
              <a:solidFill>
                <a:srgbClr val="FFFF00"/>
              </a:solidFill>
            </a:endParaRPr>
          </a:p>
          <a:p>
            <a:r>
              <a:rPr lang="zh-CN" altLang="en-US" dirty="0" smtClean="0"/>
              <a:t>补叙，充实</a:t>
            </a:r>
            <a:endParaRPr lang="en-GB" altLang="zh-CN" dirty="0" smtClean="0"/>
          </a:p>
          <a:p>
            <a:r>
              <a:rPr lang="zh-CN" altLang="en-US" dirty="0" smtClean="0"/>
              <a:t>两出戏变一出戏</a:t>
            </a:r>
            <a:endParaRPr lang="en-GB" altLang="zh-CN" dirty="0" smtClean="0"/>
          </a:p>
          <a:p>
            <a:r>
              <a:rPr lang="zh-CN" altLang="en-US" dirty="0" smtClean="0">
                <a:solidFill>
                  <a:srgbClr val="FFFF00"/>
                </a:solidFill>
              </a:rPr>
              <a:t>思想意义</a:t>
            </a:r>
            <a:endParaRPr lang="en-GB" altLang="zh-CN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zh-CN" altLang="en-US" dirty="0" smtClean="0"/>
              <a:t>周朴园－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社会的责任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荒谬残酷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个人的责任</a:t>
            </a:r>
            <a:endParaRPr lang="en-GB" altLang="zh-CN" dirty="0" smtClean="0"/>
          </a:p>
          <a:p>
            <a:pPr>
              <a:buNone/>
            </a:pPr>
            <a:r>
              <a:rPr lang="zh-CN" altLang="en-US" dirty="0" smtClean="0"/>
              <a:t>自私怯弱的人性</a:t>
            </a:r>
            <a:endParaRPr lang="en-GB" altLang="zh-CN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内部的结构设计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934" y="1869141"/>
            <a:ext cx="8873066" cy="4667126"/>
          </a:xfrm>
        </p:spPr>
        <p:txBody>
          <a:bodyPr numCol="2"/>
          <a:lstStyle/>
          <a:p>
            <a:r>
              <a:rPr lang="zh-CN" altLang="en-US" sz="2500" dirty="0" smtClean="0"/>
              <a:t>四幕</a:t>
            </a:r>
            <a:endParaRPr lang="en-GB" altLang="zh-CN" sz="2500" dirty="0" smtClean="0"/>
          </a:p>
          <a:p>
            <a:r>
              <a:rPr lang="zh-CN" altLang="en-US" sz="2500" dirty="0" smtClean="0"/>
              <a:t>具体场景</a:t>
            </a:r>
            <a:endParaRPr lang="en-GB" altLang="zh-CN" sz="2500" dirty="0" smtClean="0"/>
          </a:p>
          <a:p>
            <a:r>
              <a:rPr lang="zh-CN" altLang="en-US" sz="2500" dirty="0" smtClean="0"/>
              <a:t>运动</a:t>
            </a:r>
            <a:endParaRPr lang="en-GB" altLang="zh-CN" sz="2500" dirty="0" smtClean="0"/>
          </a:p>
          <a:p>
            <a:r>
              <a:rPr lang="zh-CN" altLang="en-US" sz="2500" dirty="0" smtClean="0"/>
              <a:t>相互交织</a:t>
            </a:r>
            <a:endParaRPr lang="en-GB" altLang="zh-CN" sz="2500" dirty="0" smtClean="0"/>
          </a:p>
          <a:p>
            <a:r>
              <a:rPr lang="zh-CN" altLang="en-US" sz="2500" dirty="0" smtClean="0"/>
              <a:t>相互推动</a:t>
            </a:r>
            <a:endParaRPr lang="en-GB" altLang="zh-CN" sz="2500" dirty="0" smtClean="0"/>
          </a:p>
          <a:p>
            <a:r>
              <a:rPr lang="zh-CN" altLang="en-US" sz="2500" dirty="0" smtClean="0"/>
              <a:t>主要人物关系和矛盾</a:t>
            </a:r>
            <a:endParaRPr lang="en-GB" altLang="zh-CN" sz="2500" dirty="0" smtClean="0"/>
          </a:p>
          <a:p>
            <a:r>
              <a:rPr lang="zh-CN" altLang="en-US" sz="2500" dirty="0" smtClean="0"/>
              <a:t>改变</a:t>
            </a:r>
            <a:endParaRPr lang="en-GB" altLang="zh-CN" sz="2500" dirty="0" smtClean="0"/>
          </a:p>
          <a:p>
            <a:r>
              <a:rPr lang="zh-CN" altLang="en-US" sz="2500" dirty="0" smtClean="0"/>
              <a:t>多米诺骨牌</a:t>
            </a:r>
            <a:endParaRPr lang="en-GB" altLang="zh-CN" sz="2500" dirty="0" smtClean="0"/>
          </a:p>
          <a:p>
            <a:r>
              <a:rPr lang="zh-CN" altLang="en-US" sz="2500" dirty="0" smtClean="0"/>
              <a:t>纵向流程</a:t>
            </a:r>
            <a:endParaRPr lang="en-GB" altLang="zh-CN" sz="2500" dirty="0" smtClean="0"/>
          </a:p>
          <a:p>
            <a:r>
              <a:rPr lang="zh-CN" altLang="en-US" sz="2500" dirty="0" smtClean="0"/>
              <a:t>呼应，锁合</a:t>
            </a:r>
            <a:endParaRPr lang="en-GB" altLang="zh-CN" sz="2500" dirty="0" smtClean="0"/>
          </a:p>
          <a:p>
            <a:r>
              <a:rPr lang="zh-CN" altLang="en-US" sz="2500" dirty="0" smtClean="0"/>
              <a:t>细节</a:t>
            </a:r>
            <a:endParaRPr lang="en-GB" altLang="zh-CN" sz="2500" dirty="0" smtClean="0"/>
          </a:p>
          <a:p>
            <a:r>
              <a:rPr lang="zh-CN" altLang="en-US" sz="2500" dirty="0" smtClean="0"/>
              <a:t>道具：</a:t>
            </a:r>
            <a:endParaRPr lang="en-GB" altLang="zh-CN" sz="2500" dirty="0" smtClean="0"/>
          </a:p>
          <a:p>
            <a:r>
              <a:rPr lang="zh-CN" altLang="en-US" sz="2500" dirty="0" smtClean="0"/>
              <a:t>手枪</a:t>
            </a:r>
            <a:endParaRPr lang="en-GB" altLang="zh-CN" sz="2500" dirty="0" smtClean="0"/>
          </a:p>
          <a:p>
            <a:r>
              <a:rPr lang="zh-CN" altLang="en-US" sz="2500" dirty="0" smtClean="0"/>
              <a:t>暗示意义</a:t>
            </a:r>
            <a:endParaRPr lang="en-GB" altLang="zh-CN" sz="2500" dirty="0" smtClean="0"/>
          </a:p>
          <a:p>
            <a:endParaRPr lang="en-GB" altLang="zh-CN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戏剧语言</a:t>
            </a:r>
            <a:r>
              <a:rPr lang="en-GB" altLang="zh-CN" dirty="0" smtClean="0"/>
              <a:t/>
            </a:r>
            <a:br>
              <a:rPr lang="en-GB" altLang="zh-CN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69140"/>
            <a:ext cx="9144000" cy="4988859"/>
          </a:xfrm>
        </p:spPr>
        <p:txBody>
          <a:bodyPr numCol="2">
            <a:noAutofit/>
          </a:bodyPr>
          <a:lstStyle/>
          <a:p>
            <a:r>
              <a:rPr lang="zh-CN" altLang="en-US" sz="4500" dirty="0" smtClean="0"/>
              <a:t>舞台上的一切</a:t>
            </a:r>
            <a:endParaRPr lang="en-GB" altLang="zh-CN" sz="4500" dirty="0" smtClean="0"/>
          </a:p>
          <a:p>
            <a:r>
              <a:rPr lang="zh-CN" altLang="en-US" sz="4500" dirty="0" smtClean="0"/>
              <a:t>传送</a:t>
            </a:r>
            <a:endParaRPr lang="en-GB" altLang="zh-CN" sz="4500" dirty="0" smtClean="0"/>
          </a:p>
          <a:p>
            <a:r>
              <a:rPr lang="zh-CN" altLang="en-US" sz="4500" dirty="0" smtClean="0"/>
              <a:t>台词</a:t>
            </a:r>
            <a:endParaRPr lang="en-GB" altLang="zh-CN" sz="4500" dirty="0" smtClean="0"/>
          </a:p>
          <a:p>
            <a:r>
              <a:rPr lang="zh-CN" altLang="en-US" sz="4500" dirty="0" smtClean="0"/>
              <a:t>主体</a:t>
            </a:r>
            <a:endParaRPr lang="en-GB" altLang="zh-CN" sz="4500" dirty="0" smtClean="0"/>
          </a:p>
          <a:p>
            <a:r>
              <a:rPr lang="zh-CN" altLang="en-US" sz="4500" dirty="0" smtClean="0"/>
              <a:t>戏剧语言与其他语言的不同：</a:t>
            </a:r>
            <a:endParaRPr lang="en-GB" altLang="zh-CN" sz="4500" dirty="0" smtClean="0"/>
          </a:p>
          <a:p>
            <a:r>
              <a:rPr lang="zh-CN" altLang="en-US" sz="4500" dirty="0" smtClean="0"/>
              <a:t>特定</a:t>
            </a:r>
            <a:endParaRPr lang="en-GB" altLang="zh-CN" sz="4500" dirty="0" smtClean="0"/>
          </a:p>
          <a:p>
            <a:r>
              <a:rPr lang="zh-CN" altLang="en-US" sz="4500" dirty="0" smtClean="0"/>
              <a:t>不能代替</a:t>
            </a:r>
            <a:endParaRPr lang="en-GB" altLang="zh-CN" sz="4500" dirty="0" smtClean="0"/>
          </a:p>
          <a:p>
            <a:r>
              <a:rPr lang="zh-CN" altLang="en-US" sz="4500" dirty="0" smtClean="0"/>
              <a:t>戏剧情节和人物语言交融</a:t>
            </a:r>
            <a:endParaRPr lang="en-GB" altLang="zh-CN" sz="4500" dirty="0" smtClean="0"/>
          </a:p>
          <a:p>
            <a:endParaRPr lang="en-GB" altLang="zh-CN" sz="4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1023"/>
            <a:ext cx="8788400" cy="1429871"/>
          </a:xfrm>
        </p:spPr>
        <p:txBody>
          <a:bodyPr>
            <a:normAutofit fontScale="90000"/>
          </a:bodyPr>
          <a:lstStyle/>
          <a:p>
            <a:r>
              <a:rPr lang="zh-CN" altLang="en-US" sz="4222" dirty="0" smtClean="0"/>
              <a:t>分析</a:t>
            </a:r>
            <a:r>
              <a:rPr lang="en-US" altLang="zh-CN" sz="4222" dirty="0" smtClean="0"/>
              <a:t>《</a:t>
            </a:r>
            <a:r>
              <a:rPr lang="zh-CN" altLang="en-US" sz="4222" dirty="0" smtClean="0"/>
              <a:t>雷雨</a:t>
            </a:r>
            <a:r>
              <a:rPr lang="en-US" altLang="zh-CN" sz="4222" dirty="0" smtClean="0"/>
              <a:t>》</a:t>
            </a:r>
            <a:r>
              <a:rPr lang="zh-CN" altLang="en-US" sz="4222" dirty="0" smtClean="0"/>
              <a:t>中主要人物的个性化语言？</a:t>
            </a:r>
            <a:r>
              <a:rPr lang="en-GB" altLang="zh-CN" dirty="0" smtClean="0"/>
              <a:t/>
            </a:r>
            <a:br>
              <a:rPr lang="en-GB" altLang="zh-CN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r>
              <a:rPr lang="zh-CN" altLang="en-US" sz="5700" dirty="0" smtClean="0"/>
              <a:t>鲁贵</a:t>
            </a:r>
            <a:endParaRPr lang="en-GB" altLang="zh-CN" sz="5700" dirty="0" smtClean="0"/>
          </a:p>
          <a:p>
            <a:r>
              <a:rPr lang="zh-CN" altLang="en-US" sz="5700" dirty="0" smtClean="0"/>
              <a:t>周朴园</a:t>
            </a:r>
            <a:endParaRPr lang="en-GB" altLang="zh-CN" sz="5700" dirty="0" smtClean="0"/>
          </a:p>
          <a:p>
            <a:r>
              <a:rPr lang="zh-CN" altLang="en-US" sz="5700" dirty="0" smtClean="0"/>
              <a:t>繁漪</a:t>
            </a:r>
            <a:endParaRPr lang="en-GB" altLang="zh-CN" sz="5700" dirty="0" smtClean="0"/>
          </a:p>
          <a:p>
            <a:r>
              <a:rPr lang="zh-CN" altLang="en-US" sz="5700" dirty="0" smtClean="0"/>
              <a:t>周冲</a:t>
            </a:r>
            <a:endParaRPr lang="en-GB" altLang="zh-CN" sz="5700" dirty="0" smtClean="0"/>
          </a:p>
          <a:p>
            <a:r>
              <a:rPr lang="zh-CN" altLang="en-US" sz="5700" dirty="0" smtClean="0"/>
              <a:t>四凤</a:t>
            </a:r>
            <a:endParaRPr lang="en-GB" altLang="zh-CN" sz="5700" dirty="0" smtClean="0"/>
          </a:p>
          <a:p>
            <a:r>
              <a:rPr lang="zh-CN" altLang="en-US" sz="5700" dirty="0" smtClean="0"/>
              <a:t>周萍</a:t>
            </a:r>
            <a:endParaRPr lang="en-GB" altLang="zh-CN" sz="5700" dirty="0" smtClean="0"/>
          </a:p>
          <a:p>
            <a:r>
              <a:rPr lang="zh-CN" altLang="en-US" sz="5700" dirty="0" smtClean="0"/>
              <a:t>鲁侍萍</a:t>
            </a:r>
            <a:endParaRPr lang="en-US" sz="5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1023"/>
            <a:ext cx="9144000" cy="1429871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为什么说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雷雨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中的</a:t>
            </a:r>
            <a:r>
              <a:rPr lang="zh-CN" altLang="en-US" dirty="0" smtClean="0"/>
              <a:t>人物语言具</a:t>
            </a:r>
            <a:r>
              <a:rPr lang="zh-CN" altLang="en-US" dirty="0" smtClean="0"/>
              <a:t>有</a:t>
            </a:r>
            <a:r>
              <a:rPr lang="zh-CN" altLang="en-US" dirty="0" smtClean="0"/>
              <a:t>丰</a:t>
            </a:r>
            <a:r>
              <a:rPr lang="zh-CN" altLang="en-US" dirty="0" smtClean="0"/>
              <a:t>富的内涵？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Story">
  <a:themeElements>
    <a:clrScheme name="Story">
      <a:dk1>
        <a:sysClr val="windowText" lastClr="000000"/>
      </a:dk1>
      <a:lt1>
        <a:sysClr val="window" lastClr="FFFFFF"/>
      </a:lt1>
      <a:dk2>
        <a:srgbClr val="212121"/>
      </a:dk2>
      <a:lt2>
        <a:srgbClr val="CDD4D7"/>
      </a:lt2>
      <a:accent1>
        <a:srgbClr val="1D86CD"/>
      </a:accent1>
      <a:accent2>
        <a:srgbClr val="732E9A"/>
      </a:accent2>
      <a:accent3>
        <a:srgbClr val="B50B1B"/>
      </a:accent3>
      <a:accent4>
        <a:srgbClr val="E8950E"/>
      </a:accent4>
      <a:accent5>
        <a:srgbClr val="55992B"/>
      </a:accent5>
      <a:accent6>
        <a:srgbClr val="2C9C89"/>
      </a:accent6>
      <a:hlink>
        <a:srgbClr val="EC4D4D"/>
      </a:hlink>
      <a:folHlink>
        <a:srgbClr val="F8CE8A"/>
      </a:folHlink>
    </a:clrScheme>
    <a:fontScheme name="Story">
      <a:majorFont>
        <a:latin typeface="Calisto MT"/>
        <a:ea typeface=""/>
        <a:cs typeface=""/>
        <a:font script="Jpan" typeface="ＭＳ Ｐ明朝"/>
      </a:majorFont>
      <a:minorFont>
        <a:latin typeface="Calisto MT"/>
        <a:ea typeface=""/>
        <a:cs typeface=""/>
        <a:font script="Jpan" typeface="ＭＳ Ｐ明朝"/>
      </a:minorFont>
    </a:fontScheme>
    <a:fmtScheme name="Story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  <a:lumMod val="120000"/>
              </a:schemeClr>
              <a:schemeClr val="phClr">
                <a:satMod val="350000"/>
                <a:lumMod val="150000"/>
              </a:schemeClr>
            </a:duotone>
          </a:blip>
          <a:tile tx="0" ty="0" sx="20000" sy="20000" flip="none" algn="ctr"/>
        </a:blipFill>
        <a:gradFill rotWithShape="1">
          <a:gsLst>
            <a:gs pos="0">
              <a:schemeClr val="phClr">
                <a:shade val="20000"/>
                <a:satMod val="130000"/>
              </a:schemeClr>
            </a:gs>
            <a:gs pos="5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200000"/>
                <a:lumMod val="120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2100000" sx="104000" sy="104000" algn="br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127000" dist="63500" dir="5400000" sx="103000" sy="103000" rotWithShape="0">
              <a:srgbClr val="000000">
                <a:alpha val="75000"/>
              </a:srgbClr>
            </a:outerShdw>
          </a:effectLst>
          <a:scene3d>
            <a:camera prst="perspectiveFront" fov="3000000"/>
            <a:lightRig rig="balanced" dir="t">
              <a:rot lat="0" lon="0" rev="18000000"/>
            </a:lightRig>
          </a:scene3d>
          <a:sp3d prstMaterial="plastic">
            <a:bevelT w="254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60000"/>
                <a:satMod val="4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Story.thmx</Template>
  <TotalTime>125</TotalTime>
  <Words>129</Words>
  <Application>Microsoft Macintosh PowerPoint</Application>
  <PresentationFormat>On-screen Show (4:3)</PresentationFormat>
  <Paragraphs>60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Story</vt:lpstr>
      <vt:lpstr>《雷雨》的结构艺术和语言艺术</vt:lpstr>
      <vt:lpstr>为什么说《雷雨》完善了中国现代话剧的结构艺术？</vt:lpstr>
      <vt:lpstr>结构的整体设计</vt:lpstr>
      <vt:lpstr>内部的结构设计</vt:lpstr>
      <vt:lpstr>戏剧语言 </vt:lpstr>
      <vt:lpstr>分析《雷雨》中主要人物的个性化语言？ </vt:lpstr>
      <vt:lpstr>为什么说《雷雨》中的人物语言具有丰富的内涵？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《雷雨》的结构艺术和语言艺术</dc:title>
  <dc:creator>Client Admin</dc:creator>
  <cp:lastModifiedBy>Client Admin</cp:lastModifiedBy>
  <cp:revision>3</cp:revision>
  <dcterms:created xsi:type="dcterms:W3CDTF">2012-04-19T00:21:42Z</dcterms:created>
  <dcterms:modified xsi:type="dcterms:W3CDTF">2012-04-19T01:49:02Z</dcterms:modified>
</cp:coreProperties>
</file>